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pen Sans" charset="1" panose="020B0606030504020204"/>
      <p:regular r:id="rId8"/>
    </p:embeddedFont>
    <p:embeddedFont>
      <p:font typeface="Open Sans Bold" charset="1" panose="020B0806030504020204"/>
      <p:regular r:id="rId9"/>
    </p:embeddedFont>
    <p:embeddedFont>
      <p:font typeface="Open Sans Italics" charset="1" panose="020B0606030504020204"/>
      <p:regular r:id="rId10"/>
    </p:embeddedFont>
    <p:embeddedFont>
      <p:font typeface="Open Sans Bold Italics" charset="1" panose="020B0806030504020204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Clear Sans" charset="1" panose="020B0503030202020304"/>
      <p:regular r:id="rId16"/>
    </p:embeddedFont>
    <p:embeddedFont>
      <p:font typeface="Clear Sans Bold" charset="1" panose="020B0803030202020304"/>
      <p:regular r:id="rId17"/>
    </p:embeddedFont>
    <p:embeddedFont>
      <p:font typeface="Clear Sans Italics" charset="1" panose="020B0503030202090304"/>
      <p:regular r:id="rId18"/>
    </p:embeddedFont>
    <p:embeddedFont>
      <p:font typeface="Clear Sans Bold Italics" charset="1" panose="020B0803030202090304"/>
      <p:regular r:id="rId19"/>
    </p:embeddedFont>
    <p:embeddedFont>
      <p:font typeface="Clear Sans Thin" charset="1" panose="020B0203030202020304"/>
      <p:regular r:id="rId20"/>
    </p:embeddedFont>
    <p:embeddedFont>
      <p:font typeface="Clear Sans Light" charset="1" panose="020B0303030202020304"/>
      <p:regular r:id="rId21"/>
    </p:embeddedFont>
    <p:embeddedFont>
      <p:font typeface="Clear Sans Medium" charset="1" panose="020B0603030202020304"/>
      <p:regular r:id="rId22"/>
    </p:embeddedFont>
    <p:embeddedFont>
      <p:font typeface="Clear Sans Medium Italics" charset="1" panose="020B0603030202090304"/>
      <p:regular r:id="rId23"/>
    </p:embeddedFont>
    <p:embeddedFont>
      <p:font typeface="Crimson Pro" charset="1" panose="00000000000000000000"/>
      <p:regular r:id="rId24"/>
    </p:embeddedFont>
    <p:embeddedFont>
      <p:font typeface="Crimson Pro Bold" charset="1" panose="00000000000000000000"/>
      <p:regular r:id="rId25"/>
    </p:embeddedFont>
    <p:embeddedFont>
      <p:font typeface="Crimson Pro Italics" charset="1" panose="00000000000000000000"/>
      <p:regular r:id="rId26"/>
    </p:embeddedFont>
    <p:embeddedFont>
      <p:font typeface="Crimson Pro Bold Italics" charset="1" panose="00000000000000000000"/>
      <p:regular r:id="rId27"/>
    </p:embeddedFont>
    <p:embeddedFont>
      <p:font typeface="Crimson Pro Heavy" charset="1" panose="00000000000000000000"/>
      <p:regular r:id="rId28"/>
    </p:embeddedFont>
    <p:embeddedFont>
      <p:font typeface="Crimson Pro Heavy Italics" charset="1" panose="00000000000000000000"/>
      <p:regular r:id="rId29"/>
    </p:embeddedFont>
    <p:embeddedFont>
      <p:font typeface="HK Grotesk" charset="1" panose="00000500000000000000"/>
      <p:regular r:id="rId30"/>
    </p:embeddedFont>
    <p:embeddedFont>
      <p:font typeface="HK Grotesk Bold" charset="1" panose="00000800000000000000"/>
      <p:regular r:id="rId31"/>
    </p:embeddedFont>
    <p:embeddedFont>
      <p:font typeface="HK Grotesk Italics" charset="1" panose="00000500000000000000"/>
      <p:regular r:id="rId32"/>
    </p:embeddedFont>
    <p:embeddedFont>
      <p:font typeface="HK Grotesk Bold Italics" charset="1" panose="00000800000000000000"/>
      <p:regular r:id="rId33"/>
    </p:embeddedFont>
    <p:embeddedFont>
      <p:font typeface="HK Grotesk Light" charset="1" panose="00000400000000000000"/>
      <p:regular r:id="rId34"/>
    </p:embeddedFont>
    <p:embeddedFont>
      <p:font typeface="HK Grotesk Light Italics" charset="1" panose="00000400000000000000"/>
      <p:regular r:id="rId35"/>
    </p:embeddedFont>
    <p:embeddedFont>
      <p:font typeface="HK Grotesk Medium" charset="1" panose="00000600000000000000"/>
      <p:regular r:id="rId36"/>
    </p:embeddedFont>
    <p:embeddedFont>
      <p:font typeface="HK Grotesk Medium Italics" charset="1" panose="00000600000000000000"/>
      <p:regular r:id="rId37"/>
    </p:embeddedFont>
    <p:embeddedFont>
      <p:font typeface="HK Grotesk Semi-Bold" charset="1" panose="00000700000000000000"/>
      <p:regular r:id="rId38"/>
    </p:embeddedFont>
    <p:embeddedFont>
      <p:font typeface="HK Grotesk Semi-Bold Italics" charset="1" panose="000007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https://sebrae.com.br/sites/PortalSebrae/artigos/qual-a-importancia-da-diversidade-e-da-inclusao-para-sua-empresa,c624add470aa4810VgnVCM100000d701210aRCRD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censo2022.ibge.gov.br/panorama/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147116" y="6177791"/>
            <a:ext cx="2057711" cy="2227206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AutoShape 3" id="3"/>
          <p:cNvSpPr/>
          <p:nvPr/>
        </p:nvSpPr>
        <p:spPr>
          <a:xfrm rot="0">
            <a:off x="14149056" y="4123186"/>
            <a:ext cx="4650486" cy="2054605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AutoShape 4" id="4"/>
          <p:cNvSpPr/>
          <p:nvPr/>
        </p:nvSpPr>
        <p:spPr>
          <a:xfrm rot="0">
            <a:off x="12100870" y="8232395"/>
            <a:ext cx="2057711" cy="2054605"/>
          </a:xfrm>
          <a:prstGeom prst="rect">
            <a:avLst/>
          </a:prstGeom>
          <a:solidFill>
            <a:srgbClr val="29285D"/>
          </a:solidFill>
        </p:spPr>
      </p:sp>
      <p:sp>
        <p:nvSpPr>
          <p:cNvPr name="AutoShape 5" id="5"/>
          <p:cNvSpPr/>
          <p:nvPr/>
        </p:nvSpPr>
        <p:spPr>
          <a:xfrm rot="0">
            <a:off x="12119920" y="0"/>
            <a:ext cx="2057711" cy="2396525"/>
          </a:xfrm>
          <a:prstGeom prst="rect">
            <a:avLst/>
          </a:prstGeom>
          <a:solidFill>
            <a:srgbClr val="469BD8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708105" y="1028700"/>
            <a:ext cx="5439011" cy="4830003"/>
            <a:chOff x="0" y="0"/>
            <a:chExt cx="7252015" cy="64400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48022" y="0"/>
              <a:ext cx="4555971" cy="4555971"/>
            </a:xfrm>
            <a:custGeom>
              <a:avLst/>
              <a:gdLst/>
              <a:ahLst/>
              <a:cxnLst/>
              <a:rect r="r" b="b" t="t" l="l"/>
              <a:pathLst>
                <a:path h="4555971" w="4555971">
                  <a:moveTo>
                    <a:pt x="0" y="0"/>
                  </a:moveTo>
                  <a:lnTo>
                    <a:pt x="4555971" y="0"/>
                  </a:lnTo>
                  <a:lnTo>
                    <a:pt x="4555971" y="4555971"/>
                  </a:lnTo>
                  <a:lnTo>
                    <a:pt x="0" y="455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4422621"/>
              <a:ext cx="7252015" cy="142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81"/>
                </a:lnSpc>
              </a:pPr>
              <a:r>
                <a:rPr lang="en-US" sz="6415" spc="1206">
                  <a:solidFill>
                    <a:srgbClr val="DF4D23"/>
                  </a:solidFill>
                  <a:latin typeface="Crimson Pro Heavy"/>
                </a:rPr>
                <a:t>CORP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26685" y="5736891"/>
              <a:ext cx="5198645" cy="703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1"/>
                </a:lnSpc>
              </a:pPr>
              <a:r>
                <a:rPr lang="en-US" sz="3151" spc="362">
                  <a:solidFill>
                    <a:srgbClr val="DF4D23"/>
                  </a:solidFill>
                  <a:latin typeface="Montserrat Classic Bold"/>
                </a:rPr>
                <a:t>SOLUTIONS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033635" y="8214924"/>
            <a:ext cx="2057711" cy="2061593"/>
          </a:xfrm>
          <a:custGeom>
            <a:avLst/>
            <a:gdLst/>
            <a:ahLst/>
            <a:cxnLst/>
            <a:rect r="r" b="b" t="t" l="l"/>
            <a:pathLst>
              <a:path h="2061593" w="2057711">
                <a:moveTo>
                  <a:pt x="0" y="0"/>
                </a:moveTo>
                <a:lnTo>
                  <a:pt x="2057710" y="0"/>
                </a:lnTo>
                <a:lnTo>
                  <a:pt x="2057710" y="2061593"/>
                </a:lnTo>
                <a:lnTo>
                  <a:pt x="0" y="206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1" r="-16590" b="-40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46641" y="2068582"/>
            <a:ext cx="4502415" cy="2054605"/>
          </a:xfrm>
          <a:custGeom>
            <a:avLst/>
            <a:gdLst/>
            <a:ahLst/>
            <a:cxnLst/>
            <a:rect r="r" b="b" t="t" l="l"/>
            <a:pathLst>
              <a:path h="2054605" w="4502415">
                <a:moveTo>
                  <a:pt x="0" y="0"/>
                </a:moveTo>
                <a:lnTo>
                  <a:pt x="4502415" y="0"/>
                </a:lnTo>
                <a:lnTo>
                  <a:pt x="4502415" y="2054604"/>
                </a:lnTo>
                <a:lnTo>
                  <a:pt x="0" y="2054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85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49056" y="6177791"/>
            <a:ext cx="6359383" cy="4244888"/>
          </a:xfrm>
          <a:custGeom>
            <a:avLst/>
            <a:gdLst/>
            <a:ahLst/>
            <a:cxnLst/>
            <a:rect r="r" b="b" t="t" l="l"/>
            <a:pathLst>
              <a:path h="4244888" w="6359383">
                <a:moveTo>
                  <a:pt x="0" y="0"/>
                </a:moveTo>
                <a:lnTo>
                  <a:pt x="6359383" y="0"/>
                </a:lnTo>
                <a:lnTo>
                  <a:pt x="6359383" y="4244888"/>
                </a:lnTo>
                <a:lnTo>
                  <a:pt x="0" y="4244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92937" y="4123186"/>
            <a:ext cx="6156119" cy="4109209"/>
          </a:xfrm>
          <a:custGeom>
            <a:avLst/>
            <a:gdLst/>
            <a:ahLst/>
            <a:cxnLst/>
            <a:rect r="r" b="b" t="t" l="l"/>
            <a:pathLst>
              <a:path h="4109209" w="6156119">
                <a:moveTo>
                  <a:pt x="0" y="0"/>
                </a:moveTo>
                <a:lnTo>
                  <a:pt x="6156119" y="0"/>
                </a:lnTo>
                <a:lnTo>
                  <a:pt x="6156119" y="4109209"/>
                </a:lnTo>
                <a:lnTo>
                  <a:pt x="0" y="4109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56166" y="8232395"/>
            <a:ext cx="4492890" cy="2190284"/>
          </a:xfrm>
          <a:custGeom>
            <a:avLst/>
            <a:gdLst/>
            <a:ahLst/>
            <a:cxnLst/>
            <a:rect r="r" b="b" t="t" l="l"/>
            <a:pathLst>
              <a:path h="2190284" w="4492890">
                <a:moveTo>
                  <a:pt x="0" y="0"/>
                </a:moveTo>
                <a:lnTo>
                  <a:pt x="4492890" y="0"/>
                </a:lnTo>
                <a:lnTo>
                  <a:pt x="4492890" y="2190284"/>
                </a:lnTo>
                <a:lnTo>
                  <a:pt x="0" y="21902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7699965" y="8232395"/>
            <a:ext cx="1956201" cy="2156951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3358502" y="8225407"/>
            <a:ext cx="4626947" cy="3071136"/>
          </a:xfrm>
          <a:custGeom>
            <a:avLst/>
            <a:gdLst/>
            <a:ahLst/>
            <a:cxnLst/>
            <a:rect r="r" b="b" t="t" l="l"/>
            <a:pathLst>
              <a:path h="3071136" w="4626947">
                <a:moveTo>
                  <a:pt x="0" y="0"/>
                </a:moveTo>
                <a:lnTo>
                  <a:pt x="4626947" y="0"/>
                </a:lnTo>
                <a:lnTo>
                  <a:pt x="4626947" y="3071136"/>
                </a:lnTo>
                <a:lnTo>
                  <a:pt x="0" y="30711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rot="0">
            <a:off x="14149056" y="-138081"/>
            <a:ext cx="4541873" cy="4261267"/>
          </a:xfrm>
          <a:prstGeom prst="rect">
            <a:avLst/>
          </a:prstGeom>
          <a:solidFill>
            <a:srgbClr val="EAAD3B"/>
          </a:solidFill>
        </p:spPr>
      </p:sp>
      <p:sp>
        <p:nvSpPr>
          <p:cNvPr name="Freeform 18" id="18"/>
          <p:cNvSpPr/>
          <p:nvPr/>
        </p:nvSpPr>
        <p:spPr>
          <a:xfrm flipH="false" flipV="false" rot="0">
            <a:off x="14673856" y="454957"/>
            <a:ext cx="3069920" cy="3227249"/>
          </a:xfrm>
          <a:custGeom>
            <a:avLst/>
            <a:gdLst/>
            <a:ahLst/>
            <a:cxnLst/>
            <a:rect r="r" b="b" t="t" l="l"/>
            <a:pathLst>
              <a:path h="3227249" w="3069920">
                <a:moveTo>
                  <a:pt x="0" y="0"/>
                </a:moveTo>
                <a:lnTo>
                  <a:pt x="3069920" y="0"/>
                </a:lnTo>
                <a:lnTo>
                  <a:pt x="3069920" y="3227249"/>
                </a:lnTo>
                <a:lnTo>
                  <a:pt x="0" y="32272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9B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7259300" cy="9258300"/>
          </a:xfrm>
          <a:prstGeom prst="rect">
            <a:avLst/>
          </a:prstGeom>
          <a:solidFill>
            <a:srgbClr val="FDCBD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587291" y="1028700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0042" y="4405583"/>
            <a:ext cx="6764946" cy="5186458"/>
          </a:xfrm>
          <a:custGeom>
            <a:avLst/>
            <a:gdLst/>
            <a:ahLst/>
            <a:cxnLst/>
            <a:rect r="r" b="b" t="t" l="l"/>
            <a:pathLst>
              <a:path h="5186458" w="6764946">
                <a:moveTo>
                  <a:pt x="0" y="0"/>
                </a:moveTo>
                <a:lnTo>
                  <a:pt x="6764945" y="0"/>
                </a:lnTo>
                <a:lnTo>
                  <a:pt x="6764945" y="5186459"/>
                </a:lnTo>
                <a:lnTo>
                  <a:pt x="0" y="5186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38170" y="3445058"/>
            <a:ext cx="7820180" cy="6146983"/>
          </a:xfrm>
          <a:custGeom>
            <a:avLst/>
            <a:gdLst/>
            <a:ahLst/>
            <a:cxnLst/>
            <a:rect r="r" b="b" t="t" l="l"/>
            <a:pathLst>
              <a:path h="6146983" w="7820180">
                <a:moveTo>
                  <a:pt x="0" y="0"/>
                </a:moveTo>
                <a:lnTo>
                  <a:pt x="7820180" y="0"/>
                </a:lnTo>
                <a:lnTo>
                  <a:pt x="7820180" y="6146984"/>
                </a:lnTo>
                <a:lnTo>
                  <a:pt x="0" y="614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1581" y="2002861"/>
            <a:ext cx="8812731" cy="112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4"/>
              </a:lnSpc>
            </a:pPr>
            <a:r>
              <a:rPr lang="en-US" sz="8324" spc="-208">
                <a:solidFill>
                  <a:srgbClr val="191769"/>
                </a:solidFill>
                <a:latin typeface="HK Grotesk Bold"/>
              </a:rPr>
              <a:t>Muito a comemorar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61968" y="3047438"/>
            <a:ext cx="4825324" cy="10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96"/>
              </a:lnSpc>
              <a:spcBef>
                <a:spcPct val="0"/>
              </a:spcBef>
            </a:pPr>
            <a:r>
              <a:rPr lang="en-US" sz="3600" spc="-89" u="sng">
                <a:solidFill>
                  <a:srgbClr val="191769"/>
                </a:solidFill>
                <a:latin typeface="HK Grotesk Bold"/>
              </a:rPr>
              <a:t>Oportunidades iguais  para os que aqui estão!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85900"/>
            <a:ext cx="16878300" cy="8801100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587291" y="1028700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2598" y="3597819"/>
            <a:ext cx="10160503" cy="6077658"/>
          </a:xfrm>
          <a:custGeom>
            <a:avLst/>
            <a:gdLst/>
            <a:ahLst/>
            <a:cxnLst/>
            <a:rect r="r" b="b" t="t" l="l"/>
            <a:pathLst>
              <a:path h="6077658" w="10160503">
                <a:moveTo>
                  <a:pt x="0" y="0"/>
                </a:moveTo>
                <a:lnTo>
                  <a:pt x="10160503" y="0"/>
                </a:lnTo>
                <a:lnTo>
                  <a:pt x="10160503" y="6077658"/>
                </a:lnTo>
                <a:lnTo>
                  <a:pt x="0" y="607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40929"/>
            <a:ext cx="7789644" cy="23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35"/>
              </a:lnSpc>
              <a:spcBef>
                <a:spcPct val="0"/>
              </a:spcBef>
            </a:pPr>
            <a:r>
              <a:rPr lang="en-US" sz="9706" spc="-242">
                <a:solidFill>
                  <a:srgbClr val="FFFFFF"/>
                </a:solidFill>
                <a:latin typeface="HK Grotesk Bold"/>
              </a:rPr>
              <a:t>Um caminho a percorrer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09135"/>
            <a:ext cx="7789644" cy="204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  <a:spcBef>
                <a:spcPts val="2717"/>
              </a:spcBef>
            </a:pPr>
            <a:r>
              <a:rPr lang="en-US" sz="2499">
                <a:solidFill>
                  <a:srgbClr val="FFFFFF"/>
                </a:solidFill>
                <a:latin typeface="HK Grotesk"/>
              </a:rPr>
              <a:t>Prejudicam a análise correta</a:t>
            </a:r>
          </a:p>
          <a:p>
            <a:pPr>
              <a:lnSpc>
                <a:spcPts val="3624"/>
              </a:lnSpc>
              <a:spcBef>
                <a:spcPts val="2717"/>
              </a:spcBef>
            </a:pPr>
            <a:r>
              <a:rPr lang="en-US" sz="2499">
                <a:solidFill>
                  <a:srgbClr val="FFFFFF"/>
                </a:solidFill>
                <a:latin typeface="HK Grotesk"/>
              </a:rPr>
              <a:t>Distorcem as conclusões</a:t>
            </a:r>
          </a:p>
          <a:p>
            <a:pPr algn="l">
              <a:lnSpc>
                <a:spcPts val="3624"/>
              </a:lnSpc>
              <a:spcBef>
                <a:spcPts val="2718"/>
              </a:spcBef>
            </a:pPr>
            <a:r>
              <a:rPr lang="en-US" sz="2499">
                <a:solidFill>
                  <a:srgbClr val="FFFFFF"/>
                </a:solidFill>
                <a:latin typeface="HK Grotesk"/>
              </a:rPr>
              <a:t>Dificultam a tomada de descisões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72075"/>
            <a:ext cx="7789644" cy="106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0"/>
              </a:lnSpc>
            </a:pPr>
            <a:r>
              <a:rPr lang="en-US" sz="3721" spc="-93" u="sng">
                <a:solidFill>
                  <a:srgbClr val="FFFFFF"/>
                </a:solidFill>
                <a:latin typeface="HK Grotesk Bold"/>
              </a:rPr>
              <a:t>Dados incorretos e </a:t>
            </a:r>
          </a:p>
          <a:p>
            <a:pPr algn="l" marL="0" indent="0" lvl="0">
              <a:lnSpc>
                <a:spcPts val="4130"/>
              </a:lnSpc>
              <a:spcBef>
                <a:spcPct val="0"/>
              </a:spcBef>
            </a:pPr>
            <a:r>
              <a:rPr lang="en-US" sz="3721" spc="-93" u="sng">
                <a:solidFill>
                  <a:srgbClr val="FFFFFF"/>
                </a:solidFill>
                <a:latin typeface="HK Grotesk Bold"/>
              </a:rPr>
              <a:t>incompletos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66181" y="0"/>
            <a:ext cx="4207273" cy="5143500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873454" y="0"/>
            <a:ext cx="4207273" cy="5143500"/>
          </a:xfrm>
          <a:custGeom>
            <a:avLst/>
            <a:gdLst/>
            <a:ahLst/>
            <a:cxnLst/>
            <a:rect r="r" b="b" t="t" l="l"/>
            <a:pathLst>
              <a:path h="5143500" w="4207273">
                <a:moveTo>
                  <a:pt x="0" y="0"/>
                </a:moveTo>
                <a:lnTo>
                  <a:pt x="4207273" y="0"/>
                </a:lnTo>
                <a:lnTo>
                  <a:pt x="420727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04" t="0" r="-4277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23552" y="5143500"/>
            <a:ext cx="8945217" cy="5143500"/>
          </a:xfrm>
          <a:custGeom>
            <a:avLst/>
            <a:gdLst/>
            <a:ahLst/>
            <a:cxnLst/>
            <a:rect r="r" b="b" t="t" l="l"/>
            <a:pathLst>
              <a:path h="5143500" w="8945217">
                <a:moveTo>
                  <a:pt x="0" y="0"/>
                </a:moveTo>
                <a:lnTo>
                  <a:pt x="8945218" y="0"/>
                </a:lnTo>
                <a:lnTo>
                  <a:pt x="894521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9873454" y="5143500"/>
            <a:ext cx="4207273" cy="5143500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666181" y="5143500"/>
            <a:ext cx="4207273" cy="5143500"/>
          </a:xfrm>
          <a:custGeom>
            <a:avLst/>
            <a:gdLst/>
            <a:ahLst/>
            <a:cxnLst/>
            <a:rect r="r" b="b" t="t" l="l"/>
            <a:pathLst>
              <a:path h="5143500" w="4207273">
                <a:moveTo>
                  <a:pt x="0" y="0"/>
                </a:moveTo>
                <a:lnTo>
                  <a:pt x="4207273" y="0"/>
                </a:lnTo>
                <a:lnTo>
                  <a:pt x="420727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574" t="0" r="-4157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1934682" y="5324772"/>
            <a:ext cx="7015679" cy="105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  <a:spcBef>
                <a:spcPct val="0"/>
              </a:spcBef>
            </a:pPr>
            <a:r>
              <a:rPr lang="en-US" sz="8560" spc="-214">
                <a:solidFill>
                  <a:srgbClr val="FFFFFF"/>
                </a:solidFill>
                <a:latin typeface="HK Grotesk Bold"/>
              </a:rPr>
              <a:t>Por enquanto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4080727" y="0"/>
            <a:ext cx="4207273" cy="5143500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103232" y="1081747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056925" y="1081747"/>
            <a:ext cx="3425786" cy="3616779"/>
            <a:chOff x="0" y="0"/>
            <a:chExt cx="4567715" cy="482237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4567715" cy="823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38"/>
                </a:lnSpc>
              </a:pPr>
              <a:r>
                <a:rPr lang="en-US" sz="3936" spc="-98" u="sng">
                  <a:solidFill>
                    <a:srgbClr val="FFFFFF"/>
                  </a:solidFill>
                  <a:latin typeface="HK Grotesk Bold"/>
                </a:rPr>
                <a:t>Orgulho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709388"/>
              <a:ext cx="4567715" cy="301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7"/>
                </a:lnSpc>
              </a:pPr>
              <a:r>
                <a:rPr lang="en-US" sz="2576">
                  <a:solidFill>
                    <a:srgbClr val="FFFFFF"/>
                  </a:solidFill>
                  <a:latin typeface="HK Grotesk Bold"/>
                </a:rPr>
                <a:t>Sim, podemos nos orgulhar, pois a CORP Solutions é uma empresa diversa e inclusiva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64198" y="5765907"/>
            <a:ext cx="3425786" cy="3492393"/>
            <a:chOff x="0" y="0"/>
            <a:chExt cx="4567715" cy="465652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4567715" cy="828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38"/>
                </a:lnSpc>
                <a:spcBef>
                  <a:spcPct val="0"/>
                </a:spcBef>
              </a:pPr>
              <a:r>
                <a:rPr lang="en-US" sz="3936" spc="-98" u="sng">
                  <a:solidFill>
                    <a:srgbClr val="FFFFFF"/>
                  </a:solidFill>
                  <a:latin typeface="HK Grotesk Bold"/>
                </a:rPr>
                <a:t>Experiência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43541"/>
              <a:ext cx="4567715" cy="301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7"/>
                </a:lnSpc>
              </a:pPr>
              <a:r>
                <a:rPr lang="en-US" sz="2576">
                  <a:solidFill>
                    <a:srgbClr val="FFFFFF"/>
                  </a:solidFill>
                  <a:latin typeface="HK Grotesk Bold"/>
                </a:rPr>
                <a:t>Aproveitar a experiência e conhecimento dos mais velhos pode ser uma grande vantagem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471470" y="795709"/>
            <a:ext cx="3425786" cy="3954810"/>
            <a:chOff x="0" y="0"/>
            <a:chExt cx="4567715" cy="527307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4567715" cy="835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38"/>
                </a:lnSpc>
                <a:spcBef>
                  <a:spcPct val="0"/>
                </a:spcBef>
              </a:pPr>
              <a:r>
                <a:rPr lang="en-US" sz="3936" spc="-98" u="sng">
                  <a:solidFill>
                    <a:srgbClr val="191769"/>
                  </a:solidFill>
                  <a:latin typeface="HK Grotesk Bold"/>
                </a:rPr>
                <a:t>Força feminina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550800"/>
              <a:ext cx="4567715" cy="3625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7"/>
                </a:lnSpc>
              </a:pPr>
              <a:r>
                <a:rPr lang="en-US" sz="2576">
                  <a:solidFill>
                    <a:srgbClr val="191769"/>
                  </a:solidFill>
                  <a:latin typeface="Open Sans Bold"/>
                </a:rPr>
                <a:t>Atrair mulheres,  pois equipes diversificadas têm mais probabilidade de desenvolver soluções criativas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577830" y="4023668"/>
            <a:ext cx="2710170" cy="2749772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AutoShape 3" id="3"/>
          <p:cNvSpPr/>
          <p:nvPr/>
        </p:nvSpPr>
        <p:spPr>
          <a:xfrm rot="0">
            <a:off x="11104965" y="6778644"/>
            <a:ext cx="1762695" cy="3508356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990461" y="1132466"/>
            <a:ext cx="6597073" cy="23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8"/>
              </a:lnSpc>
            </a:pPr>
            <a:r>
              <a:rPr lang="en-US" sz="9754" spc="-243">
                <a:solidFill>
                  <a:srgbClr val="191769"/>
                </a:solidFill>
                <a:latin typeface="HK Grotesk Bold"/>
              </a:rPr>
              <a:t>Próximos</a:t>
            </a:r>
          </a:p>
          <a:p>
            <a:pPr algn="l" marL="0" indent="0" lvl="0">
              <a:lnSpc>
                <a:spcPts val="8778"/>
              </a:lnSpc>
              <a:spcBef>
                <a:spcPct val="0"/>
              </a:spcBef>
            </a:pPr>
            <a:r>
              <a:rPr lang="en-US" sz="9754" spc="-243">
                <a:solidFill>
                  <a:srgbClr val="191769"/>
                </a:solidFill>
                <a:latin typeface="HK Grotesk Bold"/>
              </a:rPr>
              <a:t>Passos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463" y="4074643"/>
            <a:ext cx="9459460" cy="52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3701" spc="-92" u="sng">
                <a:solidFill>
                  <a:srgbClr val="191769"/>
                </a:solidFill>
                <a:latin typeface="HK Grotesk Bold"/>
              </a:rPr>
              <a:t>Olhar para dentro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0461" y="5076825"/>
            <a:ext cx="8115300" cy="403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  <a:spcBef>
                <a:spcPts val="2814"/>
              </a:spcBef>
            </a:pPr>
            <a:r>
              <a:rPr lang="en-US" sz="2589">
                <a:solidFill>
                  <a:srgbClr val="191769"/>
                </a:solidFill>
                <a:latin typeface="HK Grotesk"/>
              </a:rPr>
              <a:t>Antes de iniciar as ações para promover a diversidade e a inclusão, a CORP Solutions precisa reestruturar o banco de dados.</a:t>
            </a:r>
          </a:p>
          <a:p>
            <a:pPr>
              <a:lnSpc>
                <a:spcPts val="3754"/>
              </a:lnSpc>
              <a:spcBef>
                <a:spcPts val="2814"/>
              </a:spcBef>
            </a:pPr>
            <a:r>
              <a:rPr lang="en-US" sz="2589">
                <a:solidFill>
                  <a:srgbClr val="191769"/>
                </a:solidFill>
                <a:latin typeface="HK Grotesk"/>
              </a:rPr>
              <a:t>Informações corretas e confiáveis são a base para tomar descisões e implementar ações bem sucedidas.</a:t>
            </a:r>
          </a:p>
          <a:p>
            <a:pPr algn="l">
              <a:lnSpc>
                <a:spcPts val="3754"/>
              </a:lnSpc>
              <a:spcBef>
                <a:spcPts val="2815"/>
              </a:spcBef>
            </a:pPr>
            <a:r>
              <a:rPr lang="en-US" sz="2589">
                <a:solidFill>
                  <a:srgbClr val="191769"/>
                </a:solidFill>
                <a:latin typeface="HK Grotesk"/>
              </a:rPr>
              <a:t>Com dados corretos, podemos definir melhor o perfil dos funcionários e agir na direção certa!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577830" y="1028700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01474" y="1198047"/>
            <a:ext cx="6080642" cy="772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8"/>
              </a:lnSpc>
            </a:pPr>
            <a:r>
              <a:rPr lang="en-US" sz="3701" spc="-92" u="sng">
                <a:solidFill>
                  <a:srgbClr val="191769"/>
                </a:solidFill>
                <a:latin typeface="HK Grotesk Bold"/>
              </a:rPr>
              <a:t>Deficiência</a:t>
            </a:r>
          </a:p>
          <a:p>
            <a:pPr algn="r">
              <a:lnSpc>
                <a:spcPts val="4108"/>
              </a:lnSpc>
            </a:pPr>
          </a:p>
          <a:p>
            <a:pPr algn="r">
              <a:lnSpc>
                <a:spcPts val="4108"/>
              </a:lnSpc>
            </a:pPr>
            <a:r>
              <a:rPr lang="en-US" sz="3701" spc="-92" u="sng">
                <a:solidFill>
                  <a:srgbClr val="191769"/>
                </a:solidFill>
                <a:latin typeface="HK Grotesk Bold"/>
              </a:rPr>
              <a:t>Orientação sexual</a:t>
            </a:r>
          </a:p>
          <a:p>
            <a:pPr algn="r">
              <a:lnSpc>
                <a:spcPts val="4108"/>
              </a:lnSpc>
            </a:pPr>
          </a:p>
          <a:p>
            <a:pPr algn="r">
              <a:lnSpc>
                <a:spcPts val="4108"/>
              </a:lnSpc>
            </a:pPr>
            <a:r>
              <a:rPr lang="en-US" sz="3701" spc="-92" u="sng">
                <a:solidFill>
                  <a:srgbClr val="191769"/>
                </a:solidFill>
                <a:latin typeface="HK Grotesk Bold"/>
              </a:rPr>
              <a:t>Religião</a:t>
            </a:r>
          </a:p>
          <a:p>
            <a:pPr algn="r">
              <a:lnSpc>
                <a:spcPts val="4108"/>
              </a:lnSpc>
            </a:pPr>
          </a:p>
          <a:p>
            <a:pPr algn="r">
              <a:lnSpc>
                <a:spcPts val="4108"/>
              </a:lnSpc>
            </a:pPr>
            <a:r>
              <a:rPr lang="en-US" sz="3701" spc="-92" u="sng">
                <a:solidFill>
                  <a:srgbClr val="191769"/>
                </a:solidFill>
                <a:latin typeface="HK Grotesk Bold"/>
              </a:rPr>
              <a:t>Família</a:t>
            </a:r>
          </a:p>
          <a:p>
            <a:pPr algn="r">
              <a:lnSpc>
                <a:spcPts val="4108"/>
              </a:lnSpc>
            </a:pPr>
          </a:p>
          <a:p>
            <a:pPr algn="r">
              <a:lnSpc>
                <a:spcPts val="4108"/>
              </a:lnSpc>
            </a:pPr>
            <a:r>
              <a:rPr lang="en-US" sz="3701" spc="-92" u="sng">
                <a:solidFill>
                  <a:srgbClr val="191769"/>
                </a:solidFill>
                <a:latin typeface="HK Grotesk Bold"/>
              </a:rPr>
              <a:t>Situação socioeconômica</a:t>
            </a:r>
          </a:p>
          <a:p>
            <a:pPr algn="r">
              <a:lnSpc>
                <a:spcPts val="4108"/>
              </a:lnSpc>
            </a:pPr>
          </a:p>
          <a:p>
            <a:pPr algn="r">
              <a:lnSpc>
                <a:spcPts val="4108"/>
              </a:lnSpc>
            </a:pPr>
            <a:r>
              <a:rPr lang="en-US" sz="3701" spc="-92" u="sng">
                <a:solidFill>
                  <a:srgbClr val="191769"/>
                </a:solidFill>
                <a:latin typeface="HK Grotesk Bold"/>
              </a:rPr>
              <a:t>Datas de entrada e saída</a:t>
            </a:r>
          </a:p>
          <a:p>
            <a:pPr algn="r">
              <a:lnSpc>
                <a:spcPts val="4108"/>
              </a:lnSpc>
            </a:pPr>
          </a:p>
          <a:p>
            <a:pPr algn="r">
              <a:lnSpc>
                <a:spcPts val="4108"/>
              </a:lnSpc>
            </a:pPr>
            <a:r>
              <a:rPr lang="en-US" sz="3701" spc="-92" u="sng">
                <a:solidFill>
                  <a:srgbClr val="191769"/>
                </a:solidFill>
                <a:latin typeface="HK Grotesk Bold"/>
              </a:rPr>
              <a:t>Promoções</a:t>
            </a:r>
          </a:p>
          <a:p>
            <a:pPr algn="r">
              <a:lnSpc>
                <a:spcPts val="4108"/>
              </a:lnSpc>
            </a:pPr>
          </a:p>
          <a:p>
            <a:pPr algn="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3701" spc="-92" u="sng">
                <a:solidFill>
                  <a:srgbClr val="191769"/>
                </a:solidFill>
                <a:latin typeface="HK Grotesk Bold"/>
              </a:rPr>
              <a:t>Salário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B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0200"/>
            <a:ext cx="15647287" cy="8686800"/>
          </a:xfrm>
          <a:prstGeom prst="rect">
            <a:avLst/>
          </a:prstGeom>
          <a:solidFill>
            <a:srgbClr val="469BD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455360"/>
            <a:ext cx="4100595" cy="4802940"/>
          </a:xfrm>
          <a:custGeom>
            <a:avLst/>
            <a:gdLst/>
            <a:ahLst/>
            <a:cxnLst/>
            <a:rect r="r" b="b" t="t" l="l"/>
            <a:pathLst>
              <a:path h="4802940" w="4100595">
                <a:moveTo>
                  <a:pt x="0" y="0"/>
                </a:moveTo>
                <a:lnTo>
                  <a:pt x="4100595" y="0"/>
                </a:lnTo>
                <a:lnTo>
                  <a:pt x="4100595" y="4802940"/>
                </a:lnTo>
                <a:lnTo>
                  <a:pt x="0" y="4802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56" t="0" r="-41156" b="-37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95800" y="2420304"/>
            <a:ext cx="9915526" cy="558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39"/>
              </a:lnSpc>
            </a:pPr>
            <a:r>
              <a:rPr lang="en-US" sz="6499" spc="-162">
                <a:solidFill>
                  <a:srgbClr val="FFFFFF"/>
                </a:solidFill>
                <a:latin typeface="HK Grotesk Bold"/>
              </a:rPr>
              <a:t>Diante do </a:t>
            </a:r>
            <a:r>
              <a:rPr lang="en-US" sz="6499" spc="-162">
                <a:solidFill>
                  <a:srgbClr val="FFFFFF"/>
                </a:solidFill>
                <a:latin typeface="HK Grotesk Bold Italics"/>
              </a:rPr>
              <a:t>mosaico</a:t>
            </a:r>
            <a:r>
              <a:rPr lang="en-US" sz="6499" spc="-162">
                <a:solidFill>
                  <a:srgbClr val="FFFFFF"/>
                </a:solidFill>
                <a:latin typeface="HK Grotesk Bold"/>
              </a:rPr>
              <a:t> de </a:t>
            </a:r>
            <a:r>
              <a:rPr lang="en-US" sz="6499" spc="-162">
                <a:solidFill>
                  <a:srgbClr val="FFFFFF"/>
                </a:solidFill>
                <a:latin typeface="HK Grotesk Bold Italics"/>
              </a:rPr>
              <a:t>talentos</a:t>
            </a:r>
            <a:r>
              <a:rPr lang="en-US" sz="6499" spc="-162">
                <a:solidFill>
                  <a:srgbClr val="FFFFFF"/>
                </a:solidFill>
                <a:latin typeface="HK Grotesk Bold"/>
              </a:rPr>
              <a:t> que compõe o nosso futuro, </a:t>
            </a:r>
          </a:p>
          <a:p>
            <a:pPr algn="r">
              <a:lnSpc>
                <a:spcPts val="6239"/>
              </a:lnSpc>
            </a:pPr>
            <a:r>
              <a:rPr lang="en-US" sz="6499" spc="-162">
                <a:solidFill>
                  <a:srgbClr val="FFFFFF"/>
                </a:solidFill>
                <a:latin typeface="HK Grotesk Bold"/>
              </a:rPr>
              <a:t>estamos </a:t>
            </a:r>
            <a:r>
              <a:rPr lang="en-US" sz="6499" spc="-162">
                <a:solidFill>
                  <a:srgbClr val="FFFFFF"/>
                </a:solidFill>
                <a:latin typeface="HK Grotesk Bold Italics"/>
              </a:rPr>
              <a:t>prontos</a:t>
            </a:r>
            <a:r>
              <a:rPr lang="en-US" sz="6499" spc="-162">
                <a:solidFill>
                  <a:srgbClr val="FFFFFF"/>
                </a:solidFill>
                <a:latin typeface="HK Grotesk Bold"/>
              </a:rPr>
              <a:t> para sermos não apenas </a:t>
            </a:r>
            <a:r>
              <a:rPr lang="en-US" sz="6499" spc="-162">
                <a:solidFill>
                  <a:srgbClr val="FFFFFF"/>
                </a:solidFill>
                <a:latin typeface="HK Grotesk Bold Italics"/>
              </a:rPr>
              <a:t>observadores</a:t>
            </a:r>
            <a:r>
              <a:rPr lang="en-US" sz="6499" spc="-162">
                <a:solidFill>
                  <a:srgbClr val="FFFFFF"/>
                </a:solidFill>
                <a:latin typeface="HK Grotesk Bold"/>
              </a:rPr>
              <a:t>, </a:t>
            </a:r>
          </a:p>
          <a:p>
            <a:pPr algn="r">
              <a:lnSpc>
                <a:spcPts val="6239"/>
              </a:lnSpc>
            </a:pPr>
            <a:r>
              <a:rPr lang="en-US" sz="6499" spc="-162">
                <a:solidFill>
                  <a:srgbClr val="FFFFFF"/>
                </a:solidFill>
                <a:latin typeface="HK Grotesk Bold"/>
              </a:rPr>
              <a:t>mas </a:t>
            </a:r>
            <a:r>
              <a:rPr lang="en-US" sz="6499" spc="-162">
                <a:solidFill>
                  <a:srgbClr val="FFFFFF"/>
                </a:solidFill>
                <a:latin typeface="HK Grotesk Bold Italics"/>
              </a:rPr>
              <a:t>arquitetos</a:t>
            </a:r>
            <a:r>
              <a:rPr lang="en-US" sz="6499" spc="-162">
                <a:solidFill>
                  <a:srgbClr val="FFFFFF"/>
                </a:solidFill>
                <a:latin typeface="HK Grotesk Bold"/>
              </a:rPr>
              <a:t> da inclusão?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577830" y="1028700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455360"/>
            <a:ext cx="4100595" cy="4802940"/>
          </a:xfrm>
          <a:custGeom>
            <a:avLst/>
            <a:gdLst/>
            <a:ahLst/>
            <a:cxnLst/>
            <a:rect r="r" b="b" t="t" l="l"/>
            <a:pathLst>
              <a:path h="4802940" w="4100595">
                <a:moveTo>
                  <a:pt x="0" y="0"/>
                </a:moveTo>
                <a:lnTo>
                  <a:pt x="4100595" y="0"/>
                </a:lnTo>
                <a:lnTo>
                  <a:pt x="4100595" y="4802940"/>
                </a:lnTo>
                <a:lnTo>
                  <a:pt x="0" y="4802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988" t="0" r="-2288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455360"/>
            <a:ext cx="4100595" cy="4802940"/>
          </a:xfrm>
          <a:custGeom>
            <a:avLst/>
            <a:gdLst/>
            <a:ahLst/>
            <a:cxnLst/>
            <a:rect r="r" b="b" t="t" l="l"/>
            <a:pathLst>
              <a:path h="4802940" w="4100595">
                <a:moveTo>
                  <a:pt x="0" y="0"/>
                </a:moveTo>
                <a:lnTo>
                  <a:pt x="4100595" y="0"/>
                </a:lnTo>
                <a:lnTo>
                  <a:pt x="4100595" y="4802940"/>
                </a:lnTo>
                <a:lnTo>
                  <a:pt x="0" y="4802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678" t="0" r="-29695" b="-9189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39356" y="1563765"/>
            <a:ext cx="5219944" cy="4635465"/>
            <a:chOff x="0" y="0"/>
            <a:chExt cx="6959926" cy="6180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93728" y="0"/>
              <a:ext cx="4372470" cy="4372470"/>
            </a:xfrm>
            <a:custGeom>
              <a:avLst/>
              <a:gdLst/>
              <a:ahLst/>
              <a:cxnLst/>
              <a:rect r="r" b="b" t="t" l="l"/>
              <a:pathLst>
                <a:path h="4372470" w="4372470">
                  <a:moveTo>
                    <a:pt x="0" y="0"/>
                  </a:moveTo>
                  <a:lnTo>
                    <a:pt x="4372470" y="0"/>
                  </a:lnTo>
                  <a:lnTo>
                    <a:pt x="4372470" y="4372470"/>
                  </a:lnTo>
                  <a:lnTo>
                    <a:pt x="0" y="4372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8645"/>
              <a:ext cx="6959926" cy="136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19"/>
                </a:lnSpc>
              </a:pPr>
              <a:r>
                <a:rPr lang="en-US" sz="6156" spc="1157">
                  <a:solidFill>
                    <a:srgbClr val="DF4D23"/>
                  </a:solidFill>
                  <a:latin typeface="Crimson Pro Heavy"/>
                </a:rPr>
                <a:t>CORP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85333" y="5503141"/>
              <a:ext cx="4989259" cy="677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4"/>
                </a:lnSpc>
              </a:pPr>
              <a:r>
                <a:rPr lang="en-US" sz="3024" spc="347">
                  <a:solidFill>
                    <a:srgbClr val="DF4D23"/>
                  </a:solidFill>
                  <a:latin typeface="Montserrat Classic Bold"/>
                </a:rPr>
                <a:t>SOLUTIONS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26407" y="1714640"/>
            <a:ext cx="15932893" cy="619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90"/>
              </a:lnSpc>
            </a:pPr>
            <a:r>
              <a:rPr lang="en-US" sz="12920">
                <a:solidFill>
                  <a:srgbClr val="6E5033"/>
                </a:solidFill>
                <a:latin typeface="HK Grotesk Bold"/>
              </a:rPr>
              <a:t>Diversidade e Inclusão:</a:t>
            </a:r>
          </a:p>
          <a:p>
            <a:pPr>
              <a:lnSpc>
                <a:spcPts val="12790"/>
              </a:lnSpc>
            </a:pPr>
          </a:p>
          <a:p>
            <a:pPr algn="l" marL="0" indent="0" lvl="0">
              <a:lnSpc>
                <a:spcPts val="10148"/>
              </a:lnSpc>
              <a:spcBef>
                <a:spcPct val="0"/>
              </a:spcBef>
            </a:pPr>
            <a:r>
              <a:rPr lang="en-US" sz="10251">
                <a:solidFill>
                  <a:srgbClr val="62A25D"/>
                </a:solidFill>
                <a:latin typeface="HK Grotesk Bold"/>
              </a:rPr>
              <a:t>Um bom negócio!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6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59183"/>
            <a:ext cx="16780557" cy="8827817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24514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6283" y="3396523"/>
            <a:ext cx="5522365" cy="5522365"/>
          </a:xfrm>
          <a:custGeom>
            <a:avLst/>
            <a:gdLst/>
            <a:ahLst/>
            <a:cxnLst/>
            <a:rect r="r" b="b" t="t" l="l"/>
            <a:pathLst>
              <a:path h="5522365" w="5522365">
                <a:moveTo>
                  <a:pt x="0" y="0"/>
                </a:moveTo>
                <a:lnTo>
                  <a:pt x="5522365" y="0"/>
                </a:lnTo>
                <a:lnTo>
                  <a:pt x="5522365" y="5522365"/>
                </a:lnTo>
                <a:lnTo>
                  <a:pt x="0" y="5522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48352" y="959941"/>
            <a:ext cx="8380296" cy="133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14"/>
              </a:lnSpc>
            </a:pPr>
            <a:r>
              <a:rPr lang="en-US" sz="11499" spc="-287">
                <a:solidFill>
                  <a:srgbClr val="FFFFFF"/>
                </a:solidFill>
                <a:latin typeface="HK Grotesk Bold"/>
              </a:rPr>
              <a:t>Benefícios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2872" y="6768331"/>
            <a:ext cx="9087972" cy="215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0"/>
              </a:lnSpc>
              <a:spcBef>
                <a:spcPts val="4312"/>
              </a:spcBef>
            </a:pPr>
            <a:r>
              <a:rPr lang="en-US" sz="3965">
                <a:solidFill>
                  <a:srgbClr val="191769"/>
                </a:solidFill>
                <a:latin typeface="HK Grotesk"/>
              </a:rPr>
              <a:t>Um ambiente diverso e inclusivo gera benefícios reais e pode ser a chave para assumir a liderança do mercado!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2872" y="2662999"/>
            <a:ext cx="9087972" cy="391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6"/>
              </a:lnSpc>
            </a:pPr>
          </a:p>
          <a:p>
            <a:pPr algn="r">
              <a:lnSpc>
                <a:spcPts val="5106"/>
              </a:lnSpc>
            </a:pPr>
            <a:r>
              <a:rPr lang="en-US" sz="4600" spc="-115">
                <a:solidFill>
                  <a:srgbClr val="191769"/>
                </a:solidFill>
                <a:latin typeface="HK Grotesk Bold"/>
              </a:rPr>
              <a:t>Criatividade | Inovação</a:t>
            </a:r>
          </a:p>
          <a:p>
            <a:pPr algn="r">
              <a:lnSpc>
                <a:spcPts val="5106"/>
              </a:lnSpc>
            </a:pPr>
          </a:p>
          <a:p>
            <a:pPr algn="r">
              <a:lnSpc>
                <a:spcPts val="5106"/>
              </a:lnSpc>
            </a:pPr>
            <a:r>
              <a:rPr lang="en-US" sz="4600" spc="-115">
                <a:solidFill>
                  <a:srgbClr val="191769"/>
                </a:solidFill>
                <a:latin typeface="HK Grotesk Bold"/>
              </a:rPr>
              <a:t>Produtividade | Lucratividade</a:t>
            </a:r>
          </a:p>
          <a:p>
            <a:pPr algn="r">
              <a:lnSpc>
                <a:spcPts val="5106"/>
              </a:lnSpc>
            </a:pPr>
          </a:p>
          <a:p>
            <a:pPr algn="r" marL="0" indent="0" lvl="0">
              <a:lnSpc>
                <a:spcPts val="5106"/>
              </a:lnSpc>
              <a:spcBef>
                <a:spcPct val="0"/>
              </a:spcBef>
            </a:pPr>
            <a:r>
              <a:rPr lang="en-US" sz="4600" spc="-115">
                <a:solidFill>
                  <a:srgbClr val="191769"/>
                </a:solidFill>
                <a:latin typeface="HK Grotesk Bold"/>
              </a:rPr>
              <a:t>Atração de Talentos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4346" y="9137963"/>
            <a:ext cx="6724303" cy="51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54"/>
              </a:lnSpc>
              <a:spcBef>
                <a:spcPts val="3191"/>
              </a:spcBef>
            </a:pPr>
            <a:r>
              <a:rPr lang="en-US" sz="2934">
                <a:solidFill>
                  <a:srgbClr val="191769"/>
                </a:solidFill>
                <a:latin typeface="HK Grotesk"/>
              </a:rPr>
              <a:t>Fonte: </a:t>
            </a:r>
            <a:r>
              <a:rPr lang="en-US" sz="2934" u="sng">
                <a:solidFill>
                  <a:srgbClr val="191769"/>
                </a:solidFill>
                <a:latin typeface="HK Grotesk"/>
                <a:hlinkClick r:id="rId5" tooltip="https://sebrae.com.br/sites/PortalSebrae/artigos/qual-a-importancia-da-diversidade-e-da-inclusao-para-sua-empresa,c624add470aa4810VgnVCM100000d701210aRCRD"/>
              </a:rPr>
              <a:t>Sebrae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62955" y="4158500"/>
            <a:ext cx="16496345" cy="9559"/>
          </a:xfrm>
          <a:prstGeom prst="rect">
            <a:avLst/>
          </a:prstGeom>
          <a:solidFill>
            <a:srgbClr val="29285D">
              <a:alpha val="19608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762955" y="685192"/>
            <a:ext cx="14294633" cy="88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77"/>
              </a:lnSpc>
              <a:spcBef>
                <a:spcPct val="0"/>
              </a:spcBef>
            </a:pPr>
            <a:r>
              <a:rPr lang="en-US" sz="6644">
                <a:solidFill>
                  <a:srgbClr val="191769"/>
                </a:solidFill>
                <a:latin typeface="HK Grotesk Bold"/>
              </a:rPr>
              <a:t>É legal!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762955" y="3634259"/>
            <a:ext cx="341504" cy="281872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762955" y="5149089"/>
            <a:ext cx="4282771" cy="426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9"/>
              </a:lnSpc>
            </a:pPr>
            <a:r>
              <a:rPr lang="en-US" sz="2685">
                <a:solidFill>
                  <a:srgbClr val="191769"/>
                </a:solidFill>
                <a:latin typeface="HK Grotesk"/>
              </a:rPr>
              <a:t>L</a:t>
            </a:r>
            <a:r>
              <a:rPr lang="en-US" sz="2685">
                <a:solidFill>
                  <a:srgbClr val="191769"/>
                </a:solidFill>
                <a:latin typeface="HK Grotesk"/>
              </a:rPr>
              <a:t>ei n. 8.213/91: </a:t>
            </a:r>
          </a:p>
          <a:p>
            <a:pPr>
              <a:lnSpc>
                <a:spcPts val="3759"/>
              </a:lnSpc>
            </a:pPr>
            <a:r>
              <a:rPr lang="en-US" sz="2685">
                <a:solidFill>
                  <a:srgbClr val="191769"/>
                </a:solidFill>
                <a:latin typeface="HK Grotesk"/>
              </a:rPr>
              <a:t>Cotas de contratação de pessoas com deficiência +100 funcionários.</a:t>
            </a:r>
          </a:p>
          <a:p>
            <a:pPr>
              <a:lnSpc>
                <a:spcPts val="3759"/>
              </a:lnSpc>
            </a:pPr>
          </a:p>
          <a:p>
            <a:pPr>
              <a:lnSpc>
                <a:spcPts val="3759"/>
              </a:lnSpc>
            </a:pPr>
            <a:r>
              <a:rPr lang="en-US" sz="2685">
                <a:solidFill>
                  <a:srgbClr val="191769"/>
                </a:solidFill>
                <a:latin typeface="HK Grotesk"/>
              </a:rPr>
              <a:t>PNAD 2022: 8.9% dos brasileiros com mais de 2 anos de idade possuem alguma deficiência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2955" y="4316181"/>
            <a:ext cx="4282771" cy="68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66"/>
              </a:lnSpc>
            </a:pPr>
            <a:r>
              <a:rPr lang="en-US" sz="4270" spc="-106">
                <a:solidFill>
                  <a:srgbClr val="191769"/>
                </a:solidFill>
                <a:latin typeface="HK Grotesk Bold"/>
              </a:rPr>
              <a:t>PCD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3775770" y="3634259"/>
            <a:ext cx="338863" cy="337999"/>
          </a:xfrm>
          <a:prstGeom prst="rect">
            <a:avLst/>
          </a:prstGeom>
          <a:solidFill>
            <a:srgbClr val="469BD8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3787649" y="4562754"/>
            <a:ext cx="4249645" cy="6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80"/>
              </a:lnSpc>
            </a:pPr>
            <a:r>
              <a:rPr lang="en-US" sz="4281" spc="-107">
                <a:solidFill>
                  <a:srgbClr val="191769"/>
                </a:solidFill>
                <a:latin typeface="HK Grotesk Bold"/>
              </a:rPr>
              <a:t>Etarismo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87649" y="5295104"/>
            <a:ext cx="4249645" cy="37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769"/>
                </a:solidFill>
                <a:latin typeface="HK Grotesk"/>
              </a:rPr>
              <a:t>Mais jovens se sentem subestimados;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191769"/>
                </a:solidFill>
                <a:latin typeface="HK Grotesk"/>
              </a:rPr>
              <a:t>Mais velhos se sentem questionados sobre seu profissionalismo.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rot="0">
            <a:off x="5045726" y="3634259"/>
            <a:ext cx="326793" cy="325959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4995118" y="4479656"/>
            <a:ext cx="4145859" cy="132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5"/>
              </a:lnSpc>
            </a:pPr>
            <a:r>
              <a:rPr lang="en-US" sz="4129" spc="-103">
                <a:solidFill>
                  <a:srgbClr val="191769"/>
                </a:solidFill>
                <a:latin typeface="HK Grotesk Bold"/>
              </a:rPr>
              <a:t>Gênero/</a:t>
            </a:r>
          </a:p>
          <a:p>
            <a:pPr marL="0" indent="0" lvl="0">
              <a:lnSpc>
                <a:spcPts val="5285"/>
              </a:lnSpc>
            </a:pPr>
            <a:r>
              <a:rPr lang="en-US" sz="4129" spc="-103">
                <a:solidFill>
                  <a:srgbClr val="191769"/>
                </a:solidFill>
                <a:latin typeface="HK Grotesk Bold"/>
              </a:rPr>
              <a:t>Orientação Sexual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45726" y="6319213"/>
            <a:ext cx="4098274" cy="34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0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rot="0">
            <a:off x="9410652" y="3634259"/>
            <a:ext cx="338863" cy="337999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9341002" y="4562754"/>
            <a:ext cx="4249645" cy="68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80"/>
              </a:lnSpc>
            </a:pPr>
            <a:r>
              <a:rPr lang="en-US" sz="4281" spc="-107">
                <a:solidFill>
                  <a:srgbClr val="191769"/>
                </a:solidFill>
                <a:latin typeface="HK Grotesk Bold"/>
              </a:rPr>
              <a:t>Raça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41002" y="5195524"/>
            <a:ext cx="4249645" cy="493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7"/>
              </a:lnSpc>
            </a:pPr>
            <a:r>
              <a:rPr lang="en-US" sz="2640">
                <a:solidFill>
                  <a:srgbClr val="191769"/>
                </a:solidFill>
                <a:latin typeface="HK Grotesk"/>
              </a:rPr>
              <a:t>Pol. Nac. de Promoção da Igualdade Racial.</a:t>
            </a:r>
          </a:p>
          <a:p>
            <a:pPr>
              <a:lnSpc>
                <a:spcPts val="3697"/>
              </a:lnSpc>
            </a:pPr>
          </a:p>
          <a:p>
            <a:pPr>
              <a:lnSpc>
                <a:spcPts val="3697"/>
              </a:lnSpc>
            </a:pPr>
            <a:r>
              <a:rPr lang="en-US" sz="2640">
                <a:solidFill>
                  <a:srgbClr val="191769"/>
                </a:solidFill>
                <a:latin typeface="HK Grotesk"/>
              </a:rPr>
              <a:t>Est. da Igualdade Racial.</a:t>
            </a:r>
          </a:p>
          <a:p>
            <a:pPr>
              <a:lnSpc>
                <a:spcPts val="3697"/>
              </a:lnSpc>
            </a:pPr>
          </a:p>
          <a:p>
            <a:pPr>
              <a:lnSpc>
                <a:spcPts val="3697"/>
              </a:lnSpc>
            </a:pPr>
            <a:r>
              <a:rPr lang="en-US" sz="2640">
                <a:solidFill>
                  <a:srgbClr val="191769"/>
                </a:solidFill>
                <a:latin typeface="HK Grotesk"/>
              </a:rPr>
              <a:t>Lei n. 14.553/23: distribuição dos segmentos étnicos e raciais no mercado de trabalho.</a:t>
            </a:r>
          </a:p>
          <a:p>
            <a:pPr>
              <a:lnSpc>
                <a:spcPts val="2997"/>
              </a:lnSpc>
            </a:pPr>
          </a:p>
          <a:p>
            <a:pPr>
              <a:lnSpc>
                <a:spcPts val="2997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87291" y="1028700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042703" y="5913303"/>
            <a:ext cx="4098274" cy="395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  <a:spcBef>
                <a:spcPct val="0"/>
              </a:spcBef>
            </a:pPr>
            <a:r>
              <a:rPr lang="en-US" sz="2700" spc="-67">
                <a:solidFill>
                  <a:srgbClr val="191769"/>
                </a:solidFill>
                <a:latin typeface="HK Grotesk"/>
              </a:rPr>
              <a:t>Lei 14.457/22: promove contratação de mulheres.</a:t>
            </a:r>
          </a:p>
          <a:p>
            <a:pPr>
              <a:lnSpc>
                <a:spcPts val="3456"/>
              </a:lnSpc>
              <a:spcBef>
                <a:spcPct val="0"/>
              </a:spcBef>
            </a:pPr>
          </a:p>
          <a:p>
            <a:pPr>
              <a:lnSpc>
                <a:spcPts val="3456"/>
              </a:lnSpc>
              <a:spcBef>
                <a:spcPct val="0"/>
              </a:spcBef>
            </a:pPr>
            <a:r>
              <a:rPr lang="en-US" sz="2700" spc="-67">
                <a:solidFill>
                  <a:srgbClr val="191769"/>
                </a:solidFill>
                <a:latin typeface="HK Grotesk"/>
              </a:rPr>
              <a:t>Projeto de Lei 144/21: cotas LGBTQIA+ para participar em licitação ou contratação com o poder público</a:t>
            </a:r>
          </a:p>
          <a:p>
            <a:pPr>
              <a:lnSpc>
                <a:spcPts val="3583"/>
              </a:lnSpc>
              <a:spcBef>
                <a:spcPct val="0"/>
              </a:spcBef>
            </a:pPr>
          </a:p>
          <a:p>
            <a:pPr>
              <a:lnSpc>
                <a:spcPts val="358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33707" y="1864051"/>
            <a:ext cx="13351677" cy="133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9"/>
              </a:lnSpc>
            </a:pPr>
            <a:r>
              <a:rPr lang="en-US" sz="3806">
                <a:solidFill>
                  <a:srgbClr val="FFFFFF"/>
                </a:solidFill>
                <a:latin typeface="HK Grotesk"/>
              </a:rPr>
              <a:t>No Brasil já existem diversas leis que promovem a diversidade no mercado de trabalho e combatem a discriminação.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762955" y="4162452"/>
            <a:ext cx="16496345" cy="9525"/>
          </a:xfrm>
          <a:prstGeom prst="rect">
            <a:avLst/>
          </a:prstGeom>
          <a:solidFill>
            <a:srgbClr val="29285D">
              <a:alpha val="19608"/>
            </a:srgbClr>
          </a:soli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FC92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407030" y="2020855"/>
            <a:ext cx="7736970" cy="6245289"/>
            <a:chOff x="0" y="0"/>
            <a:chExt cx="10315961" cy="83270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51873"/>
              <a:ext cx="8736099" cy="5578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4"/>
                </a:lnSpc>
                <a:spcBef>
                  <a:spcPts val="2934"/>
                </a:spcBef>
              </a:pPr>
              <a:r>
                <a:rPr lang="en-US" sz="2699">
                  <a:solidFill>
                    <a:srgbClr val="191769"/>
                  </a:solidFill>
                  <a:latin typeface="Open Sans Bold"/>
                </a:rPr>
                <a:t>A CORP Solutions tem um quadro profissional de 10 mil funcionários!</a:t>
              </a:r>
            </a:p>
            <a:p>
              <a:pPr>
                <a:lnSpc>
                  <a:spcPts val="3914"/>
                </a:lnSpc>
                <a:spcBef>
                  <a:spcPts val="2934"/>
                </a:spcBef>
              </a:pPr>
              <a:r>
                <a:rPr lang="en-US" sz="2699">
                  <a:solidFill>
                    <a:srgbClr val="191769"/>
                  </a:solidFill>
                  <a:latin typeface="Open Sans Bold"/>
                </a:rPr>
                <a:t>De acordo com a legislação, 5% das vagas devem ser ocupadas por PCDs.</a:t>
              </a:r>
            </a:p>
            <a:p>
              <a:pPr algn="l" marL="0" indent="0" lvl="0">
                <a:lnSpc>
                  <a:spcPts val="3914"/>
                </a:lnSpc>
                <a:spcBef>
                  <a:spcPts val="2936"/>
                </a:spcBef>
              </a:pPr>
              <a:r>
                <a:rPr lang="en-US" sz="2699">
                  <a:solidFill>
                    <a:srgbClr val="191769"/>
                  </a:solidFill>
                  <a:latin typeface="Open Sans Bold"/>
                </a:rPr>
                <a:t>São 500 vagas dedicadas a incluir pessoas com os mais diversos tipos de deficiência.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0175"/>
              <a:ext cx="10315961" cy="1323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192"/>
                </a:lnSpc>
              </a:pPr>
              <a:r>
                <a:rPr lang="en-US" sz="7192" spc="-179">
                  <a:solidFill>
                    <a:srgbClr val="191769"/>
                  </a:solidFill>
                  <a:latin typeface="HK Grotesk Bold"/>
                </a:rPr>
                <a:t>Somos 10k!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86150" y="2912338"/>
            <a:ext cx="6373150" cy="4462324"/>
            <a:chOff x="0" y="0"/>
            <a:chExt cx="8497533" cy="59497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489425"/>
              <a:ext cx="7196159" cy="3263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914"/>
                </a:lnSpc>
                <a:spcBef>
                  <a:spcPts val="2936"/>
                </a:spcBef>
              </a:pPr>
              <a:r>
                <a:rPr lang="en-US" sz="2699">
                  <a:solidFill>
                    <a:srgbClr val="FFFFFF"/>
                  </a:solidFill>
                  <a:latin typeface="Open Sans"/>
                </a:rPr>
                <a:t>Não temos registro de quais colaboradores possuem algum tipo de deficiência, por isso, não conseguimos calcular a nossa posição em relação à meta.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1008"/>
              <a:ext cx="8497533" cy="1388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561"/>
                </a:lnSpc>
              </a:pPr>
              <a:r>
                <a:rPr lang="en-US" sz="7561" spc="-189">
                  <a:solidFill>
                    <a:srgbClr val="FFFFFF"/>
                  </a:solidFill>
                  <a:latin typeface="HK Grotesk Bold"/>
                </a:rPr>
                <a:t>0% da meta ?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587291" y="1028700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2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715721" y="1068624"/>
            <a:ext cx="5707574" cy="256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13"/>
              </a:lnSpc>
            </a:pPr>
            <a:r>
              <a:rPr lang="en-US" sz="6613" spc="-165">
                <a:solidFill>
                  <a:srgbClr val="FFFFFF"/>
                </a:solidFill>
                <a:latin typeface="HK Grotesk Bold"/>
              </a:rPr>
              <a:t>Na Corp Solutions não</a:t>
            </a:r>
          </a:p>
          <a:p>
            <a:pPr marL="0" indent="0" lvl="0">
              <a:lnSpc>
                <a:spcPts val="6613"/>
              </a:lnSpc>
            </a:pPr>
            <a:r>
              <a:rPr lang="en-US" sz="6613" spc="-165">
                <a:solidFill>
                  <a:srgbClr val="FFFFFF"/>
                </a:solidFill>
                <a:latin typeface="HK Grotesk Bold"/>
              </a:rPr>
              <a:t>é bem assim...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87291" y="1028700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702171"/>
            <a:ext cx="7268145" cy="9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4"/>
              </a:lnSpc>
              <a:spcBef>
                <a:spcPts val="2936"/>
              </a:spcBef>
            </a:pPr>
            <a:r>
              <a:rPr lang="en-US" sz="2699">
                <a:solidFill>
                  <a:srgbClr val="FFFFFF"/>
                </a:solidFill>
                <a:latin typeface="HK Grotesk"/>
              </a:rPr>
              <a:t>Segundo dados do </a:t>
            </a:r>
            <a:r>
              <a:rPr lang="en-US" sz="2699" u="sng">
                <a:solidFill>
                  <a:srgbClr val="FFFFFF"/>
                </a:solidFill>
                <a:latin typeface="HK Grotesk"/>
                <a:hlinkClick r:id="rId4" tooltip="https://censo2022.ibge.gov.br/panorama/"/>
              </a:rPr>
              <a:t>IBGE</a:t>
            </a:r>
            <a:r>
              <a:rPr lang="en-US" sz="2699">
                <a:solidFill>
                  <a:srgbClr val="FFFFFF"/>
                </a:solidFill>
                <a:latin typeface="HK Grotesk"/>
              </a:rPr>
              <a:t>, nosso país tem uma distribuição equilibrada entre os gêneros.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3900" y="1143000"/>
            <a:ext cx="6136199" cy="173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29"/>
              </a:lnSpc>
            </a:pPr>
            <a:r>
              <a:rPr lang="en-US" sz="6629" spc="-165">
                <a:solidFill>
                  <a:srgbClr val="FFFFFF"/>
                </a:solidFill>
                <a:latin typeface="HK Grotesk Bold"/>
              </a:rPr>
              <a:t>Distribuição de Gênero no Brasil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97719" y="3702171"/>
            <a:ext cx="6543579" cy="9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4"/>
              </a:lnSpc>
              <a:spcBef>
                <a:spcPts val="2936"/>
              </a:spcBef>
            </a:pPr>
            <a:r>
              <a:rPr lang="en-US" sz="2699">
                <a:solidFill>
                  <a:srgbClr val="FFFFFF"/>
                </a:solidFill>
                <a:latin typeface="HK Grotesk"/>
              </a:rPr>
              <a:t>Nossos dados mostram que apenas 3/4 do nosso quadro é composto por mulheres.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8839" y="7458075"/>
            <a:ext cx="2326323" cy="67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"/>
              </a:lnSpc>
              <a:spcBef>
                <a:spcPct val="0"/>
              </a:spcBef>
            </a:pPr>
            <a:r>
              <a:rPr lang="en-US" sz="4600" spc="-115">
                <a:solidFill>
                  <a:srgbClr val="FFFFFF"/>
                </a:solidFill>
                <a:latin typeface="HK Grotesk Bold"/>
              </a:rPr>
              <a:t>Mulheres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7846" y="5267325"/>
            <a:ext cx="5508307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0"/>
              </a:lnSpc>
              <a:spcBef>
                <a:spcPct val="0"/>
              </a:spcBef>
            </a:pPr>
            <a:r>
              <a:rPr lang="en-US" sz="15000" spc="-375">
                <a:solidFill>
                  <a:srgbClr val="FFFFFF"/>
                </a:solidFill>
                <a:latin typeface="HK Grotesk Bold"/>
              </a:rPr>
              <a:t>51,5 %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4661" y="5267325"/>
            <a:ext cx="3909695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0"/>
              </a:lnSpc>
              <a:spcBef>
                <a:spcPct val="0"/>
              </a:spcBef>
            </a:pPr>
            <a:r>
              <a:rPr lang="en-US" sz="15000" spc="-375">
                <a:solidFill>
                  <a:srgbClr val="FFFFFF"/>
                </a:solidFill>
                <a:latin typeface="HK Grotesk Bold"/>
              </a:rPr>
              <a:t>25</a:t>
            </a:r>
            <a:r>
              <a:rPr lang="en-US" sz="15000" spc="-375">
                <a:solidFill>
                  <a:srgbClr val="FFFFFF"/>
                </a:solidFill>
                <a:latin typeface="HK Grotesk Bold"/>
              </a:rPr>
              <a:t> 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06347" y="7458075"/>
            <a:ext cx="2326323" cy="67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"/>
              </a:lnSpc>
              <a:spcBef>
                <a:spcPct val="0"/>
              </a:spcBef>
            </a:pPr>
            <a:r>
              <a:rPr lang="en-US" sz="4600" spc="-115">
                <a:solidFill>
                  <a:srgbClr val="FFFFFF"/>
                </a:solidFill>
                <a:latin typeface="HK Grotesk Bold"/>
              </a:rPr>
              <a:t>Mulheres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575113" y="0"/>
            <a:ext cx="4712887" cy="5143500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AutoShape 3" id="3"/>
          <p:cNvSpPr/>
          <p:nvPr/>
        </p:nvSpPr>
        <p:spPr>
          <a:xfrm rot="0">
            <a:off x="8862226" y="5143500"/>
            <a:ext cx="4712887" cy="5143500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28044" y="1200150"/>
            <a:ext cx="6894137" cy="343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885"/>
              </a:lnSpc>
              <a:spcBef>
                <a:spcPct val="0"/>
              </a:spcBef>
            </a:pPr>
            <a:r>
              <a:rPr lang="en-US" sz="8975">
                <a:solidFill>
                  <a:srgbClr val="62A25D"/>
                </a:solidFill>
                <a:latin typeface="HK Grotesk Bold"/>
              </a:rPr>
              <a:t>Composição racial da equipe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67301" y="7070598"/>
            <a:ext cx="5754881" cy="218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29"/>
              </a:lnSpc>
              <a:spcBef>
                <a:spcPct val="0"/>
              </a:spcBef>
            </a:pPr>
            <a:r>
              <a:rPr lang="en-US" sz="3900" spc="-97">
                <a:solidFill>
                  <a:srgbClr val="FFFFFF"/>
                </a:solidFill>
                <a:latin typeface="HK Grotesk Bold"/>
              </a:rPr>
              <a:t>Contamos com a presença de todas as raças e com uma distribuição muito próxima à nacional!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326476" y="2834312"/>
            <a:ext cx="8892194" cy="6787987"/>
            <a:chOff x="0" y="0"/>
            <a:chExt cx="11856258" cy="9050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56258" cy="9050650"/>
            </a:xfrm>
            <a:custGeom>
              <a:avLst/>
              <a:gdLst/>
              <a:ahLst/>
              <a:cxnLst/>
              <a:rect r="r" b="b" t="t" l="l"/>
              <a:pathLst>
                <a:path h="9050650" w="11856258">
                  <a:moveTo>
                    <a:pt x="0" y="0"/>
                  </a:moveTo>
                  <a:lnTo>
                    <a:pt x="11856258" y="0"/>
                  </a:lnTo>
                  <a:lnTo>
                    <a:pt x="11856258" y="9050650"/>
                  </a:lnTo>
                  <a:lnTo>
                    <a:pt x="0" y="905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" t="0" r="-17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905065" y="8316200"/>
              <a:ext cx="1503626" cy="650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30"/>
                </a:lnSpc>
              </a:pPr>
              <a:r>
                <a:rPr lang="en-US" sz="1450">
                  <a:solidFill>
                    <a:srgbClr val="565156"/>
                  </a:solidFill>
                  <a:latin typeface="HK Grotesk Bold"/>
                </a:rPr>
                <a:t>Pardo (47%)</a:t>
              </a:r>
            </a:p>
            <a:p>
              <a:pPr algn="ctr">
                <a:lnSpc>
                  <a:spcPts val="2030"/>
                </a:lnSpc>
              </a:pPr>
              <a:r>
                <a:rPr lang="en-US" sz="1450">
                  <a:solidFill>
                    <a:srgbClr val="565156"/>
                  </a:solidFill>
                  <a:latin typeface="HK Grotesk Bold"/>
                </a:rPr>
                <a:t>Brasil (45,3%)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985657" y="8306675"/>
              <a:ext cx="1606156" cy="643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6"/>
                </a:lnSpc>
              </a:pPr>
              <a:r>
                <a:rPr lang="en-US" sz="1376">
                  <a:solidFill>
                    <a:srgbClr val="565156"/>
                  </a:solidFill>
                  <a:latin typeface="Clear Sans Bold"/>
                </a:rPr>
                <a:t>Negro (9%)</a:t>
              </a:r>
            </a:p>
            <a:p>
              <a:pPr algn="ctr">
                <a:lnSpc>
                  <a:spcPts val="1926"/>
                </a:lnSpc>
              </a:pPr>
              <a:r>
                <a:rPr lang="en-US" sz="1376">
                  <a:solidFill>
                    <a:srgbClr val="565156"/>
                  </a:solidFill>
                  <a:latin typeface="Clear Sans Bold"/>
                </a:rPr>
                <a:t>Brasil (10,2%)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950736" y="8316200"/>
              <a:ext cx="1503626" cy="650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30"/>
                </a:lnSpc>
              </a:pPr>
              <a:r>
                <a:rPr lang="en-US" sz="1450">
                  <a:solidFill>
                    <a:srgbClr val="565156"/>
                  </a:solidFill>
                  <a:latin typeface="HK Grotesk Bold"/>
                </a:rPr>
                <a:t>Branco (43%)</a:t>
              </a:r>
            </a:p>
            <a:p>
              <a:pPr algn="ctr">
                <a:lnSpc>
                  <a:spcPts val="2030"/>
                </a:lnSpc>
              </a:pPr>
              <a:r>
                <a:rPr lang="en-US" sz="1450">
                  <a:solidFill>
                    <a:srgbClr val="565156"/>
                  </a:solidFill>
                  <a:latin typeface="HK Grotesk Bold"/>
                </a:rPr>
                <a:t>Brasil (43,3%)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036833" y="8322799"/>
              <a:ext cx="1709308" cy="643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6"/>
                </a:lnSpc>
              </a:pPr>
              <a:r>
                <a:rPr lang="en-US" sz="1376">
                  <a:solidFill>
                    <a:srgbClr val="565156"/>
                  </a:solidFill>
                  <a:latin typeface="Clear Sans Bold"/>
                </a:rPr>
                <a:t>Asiático (0,5%)</a:t>
              </a:r>
            </a:p>
            <a:p>
              <a:pPr algn="ctr">
                <a:lnSpc>
                  <a:spcPts val="1926"/>
                </a:lnSpc>
              </a:pPr>
              <a:r>
                <a:rPr lang="en-US" sz="1376">
                  <a:solidFill>
                    <a:srgbClr val="565156"/>
                  </a:solidFill>
                  <a:latin typeface="Clear Sans Bold"/>
                </a:rPr>
                <a:t>Brasil (0,4%)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333362" y="8306675"/>
              <a:ext cx="1821004" cy="643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6"/>
                </a:lnSpc>
              </a:pPr>
              <a:r>
                <a:rPr lang="en-US" sz="1376">
                  <a:solidFill>
                    <a:srgbClr val="565156"/>
                  </a:solidFill>
                  <a:latin typeface="Clear Sans Bold"/>
                </a:rPr>
                <a:t>Indigena (0,5%)</a:t>
              </a:r>
            </a:p>
            <a:p>
              <a:pPr algn="ctr">
                <a:lnSpc>
                  <a:spcPts val="1926"/>
                </a:lnSpc>
              </a:pPr>
              <a:r>
                <a:rPr lang="en-US" sz="1376">
                  <a:solidFill>
                    <a:srgbClr val="565156"/>
                  </a:solidFill>
                  <a:latin typeface="Clear Sans Bold"/>
                </a:rPr>
                <a:t>Brasil (0,6%)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572000" y="0"/>
            <a:ext cx="4572000" cy="5143500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AutoShape 3" id="3"/>
          <p:cNvSpPr/>
          <p:nvPr/>
        </p:nvSpPr>
        <p:spPr>
          <a:xfrm rot="0">
            <a:off x="0" y="5143500"/>
            <a:ext cx="4572000" cy="5143500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AutoShape 4" id="4"/>
          <p:cNvSpPr/>
          <p:nvPr/>
        </p:nvSpPr>
        <p:spPr>
          <a:xfrm rot="0">
            <a:off x="13716000" y="0"/>
            <a:ext cx="4572000" cy="5143500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AutoShape 5" id="5"/>
          <p:cNvSpPr/>
          <p:nvPr/>
        </p:nvSpPr>
        <p:spPr>
          <a:xfrm rot="0">
            <a:off x="9144000" y="5143500"/>
            <a:ext cx="4572000" cy="5143500"/>
          </a:xfrm>
          <a:prstGeom prst="rect">
            <a:avLst/>
          </a:prstGeom>
          <a:solidFill>
            <a:srgbClr val="29285D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9608130" y="2909900"/>
            <a:ext cx="8215739" cy="6244300"/>
          </a:xfrm>
          <a:custGeom>
            <a:avLst/>
            <a:gdLst/>
            <a:ahLst/>
            <a:cxnLst/>
            <a:rect r="r" b="b" t="t" l="l"/>
            <a:pathLst>
              <a:path h="6244300" w="8215739">
                <a:moveTo>
                  <a:pt x="0" y="0"/>
                </a:moveTo>
                <a:lnTo>
                  <a:pt x="8215740" y="0"/>
                </a:lnTo>
                <a:lnTo>
                  <a:pt x="8215740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909900"/>
            <a:ext cx="7845797" cy="5993994"/>
          </a:xfrm>
          <a:custGeom>
            <a:avLst/>
            <a:gdLst/>
            <a:ahLst/>
            <a:cxnLst/>
            <a:rect r="r" b="b" t="t" l="l"/>
            <a:pathLst>
              <a:path h="5993994" w="7845797">
                <a:moveTo>
                  <a:pt x="0" y="0"/>
                </a:moveTo>
                <a:lnTo>
                  <a:pt x="7845797" y="0"/>
                </a:lnTo>
                <a:lnTo>
                  <a:pt x="7845797" y="5993994"/>
                </a:lnTo>
                <a:lnTo>
                  <a:pt x="0" y="599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41469"/>
            <a:ext cx="14656182" cy="157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9"/>
              </a:lnSpc>
            </a:pPr>
            <a:r>
              <a:rPr lang="en-US" sz="4549">
                <a:solidFill>
                  <a:srgbClr val="FFFFFF"/>
                </a:solidFill>
                <a:latin typeface="HK Grotesk Bold"/>
              </a:rPr>
              <a:t>Todos gêneros e raças estão presentes em todos os níveis de senioridade em proporções equivalentes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02000" y="536719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9"/>
                </a:lnTo>
                <a:lnTo>
                  <a:pt x="0" y="167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29285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587291" y="941164"/>
            <a:ext cx="1672009" cy="1672009"/>
          </a:xfrm>
          <a:custGeom>
            <a:avLst/>
            <a:gdLst/>
            <a:ahLst/>
            <a:cxnLst/>
            <a:rect r="r" b="b" t="t" l="l"/>
            <a:pathLst>
              <a:path h="1672009" w="1672009">
                <a:moveTo>
                  <a:pt x="0" y="0"/>
                </a:moveTo>
                <a:lnTo>
                  <a:pt x="1672009" y="0"/>
                </a:lnTo>
                <a:lnTo>
                  <a:pt x="1672009" y="1672008"/>
                </a:lnTo>
                <a:lnTo>
                  <a:pt x="0" y="1672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2059" y="2309241"/>
            <a:ext cx="10393200" cy="6089693"/>
          </a:xfrm>
          <a:custGeom>
            <a:avLst/>
            <a:gdLst/>
            <a:ahLst/>
            <a:cxnLst/>
            <a:rect r="r" b="b" t="t" l="l"/>
            <a:pathLst>
              <a:path h="6089693" w="10393200">
                <a:moveTo>
                  <a:pt x="0" y="0"/>
                </a:moveTo>
                <a:lnTo>
                  <a:pt x="10393200" y="0"/>
                </a:lnTo>
                <a:lnTo>
                  <a:pt x="10393200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0968" y="8513559"/>
            <a:ext cx="6212674" cy="98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8"/>
              </a:lnSpc>
              <a:spcBef>
                <a:spcPts val="2983"/>
              </a:spcBef>
            </a:pPr>
            <a:r>
              <a:rPr lang="en-US" sz="2743">
                <a:solidFill>
                  <a:srgbClr val="191769"/>
                </a:solidFill>
                <a:latin typeface="HK Grotesk"/>
              </a:rPr>
              <a:t>De acordo com os dados da empresa, temos diretores menores de 10 anos!!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02048" y="8513559"/>
            <a:ext cx="5785243" cy="98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78"/>
              </a:lnSpc>
              <a:spcBef>
                <a:spcPts val="2983"/>
              </a:spcBef>
            </a:pPr>
            <a:r>
              <a:rPr lang="en-US" sz="2743">
                <a:solidFill>
                  <a:srgbClr val="FFFFFF"/>
                </a:solidFill>
                <a:latin typeface="HK Grotesk"/>
              </a:rPr>
              <a:t>Aproximadamente 50% dos funcionários têm entre 20 e 40 anos.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94693"/>
            <a:ext cx="4078797" cy="10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72"/>
              </a:lnSpc>
              <a:spcBef>
                <a:spcPct val="0"/>
              </a:spcBef>
            </a:pPr>
            <a:r>
              <a:rPr lang="en-US" sz="7002" spc="-175">
                <a:solidFill>
                  <a:srgbClr val="191769"/>
                </a:solidFill>
                <a:latin typeface="HK Grotesk Bold"/>
              </a:rPr>
              <a:t>Etarismo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32060" y="1066118"/>
            <a:ext cx="4925219" cy="106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41"/>
              </a:lnSpc>
              <a:spcBef>
                <a:spcPct val="0"/>
              </a:spcBef>
            </a:pPr>
            <a:r>
              <a:rPr lang="en-US" sz="3731" spc="-93" u="sng">
                <a:solidFill>
                  <a:srgbClr val="FFFFFF"/>
                </a:solidFill>
                <a:latin typeface="HK Grotesk Bold"/>
              </a:rPr>
              <a:t>Problema na estrutura dos dados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DAGChhCds4o</dc:identifier>
  <dcterms:modified xsi:type="dcterms:W3CDTF">2011-08-01T06:04:30Z</dcterms:modified>
  <cp:revision>1</cp:revision>
  <dc:title>Apresentação ADAHack - Time DD09</dc:title>
</cp:coreProperties>
</file>